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notesMasterIdLst>
    <p:notesMasterId r:id="rId33"/>
  </p:notesMasterIdLst>
  <p:sldIdLst>
    <p:sldId id="264" r:id="rId2"/>
    <p:sldId id="262" r:id="rId3"/>
    <p:sldId id="257" r:id="rId4"/>
    <p:sldId id="260" r:id="rId5"/>
    <p:sldId id="258" r:id="rId6"/>
    <p:sldId id="261" r:id="rId7"/>
    <p:sldId id="318" r:id="rId8"/>
    <p:sldId id="259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265" r:id="rId20"/>
    <p:sldId id="299" r:id="rId21"/>
    <p:sldId id="300" r:id="rId22"/>
    <p:sldId id="301" r:id="rId23"/>
    <p:sldId id="306" r:id="rId24"/>
    <p:sldId id="302" r:id="rId25"/>
    <p:sldId id="303" r:id="rId26"/>
    <p:sldId id="304" r:id="rId27"/>
    <p:sldId id="305" r:id="rId28"/>
    <p:sldId id="269" r:id="rId29"/>
    <p:sldId id="319" r:id="rId30"/>
    <p:sldId id="297" r:id="rId31"/>
    <p:sldId id="29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532" autoAdjust="0"/>
  </p:normalViewPr>
  <p:slideViewPr>
    <p:cSldViewPr snapToObjects="1">
      <p:cViewPr varScale="1">
        <p:scale>
          <a:sx n="110" d="100"/>
          <a:sy n="110" d="100"/>
        </p:scale>
        <p:origin x="-16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PT Astra Serif" pitchFamily="18" charset="-52"/>
                <a:ea typeface="PT Astra Serif" pitchFamily="18" charset="-52"/>
              </a:rPr>
              <a:t>Структура налоговых доходов за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2024 </a:t>
            </a:r>
            <a:r>
              <a:rPr lang="ru-RU" dirty="0">
                <a:latin typeface="PT Astra Serif" pitchFamily="18" charset="-52"/>
                <a:ea typeface="PT Astra Serif" pitchFamily="18" charset="-52"/>
              </a:rPr>
              <a:t>год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за 2024 год</c:v>
                </c:pt>
              </c:strCache>
            </c:strRef>
          </c:tx>
          <c:explosion val="3"/>
          <c:dLbls>
            <c:dLbl>
              <c:idx val="0"/>
              <c:layout>
                <c:manualLayout>
                  <c:x val="-0.20385374812374307"/>
                  <c:y val="-2.282725567151362E-2"/>
                </c:manualLayout>
              </c:layout>
              <c:tx>
                <c:rich>
                  <a:bodyPr anchor="ctr" anchorCtr="0"/>
                  <a:lstStyle/>
                  <a:p>
                    <a:pPr algn="ctr">
                      <a:defRPr lang="en-US" sz="1200" b="0" i="0" u="none" strike="noStrike" kern="1200" baseline="0" dirty="0">
                        <a:solidFill>
                          <a:prstClr val="black"/>
                        </a:solidFill>
                        <a:latin typeface="PT Astra Serif" pitchFamily="18" charset="-52"/>
                        <a:ea typeface="PT Astra Serif" pitchFamily="18" charset="-52"/>
                        <a:cs typeface="+mn-cs"/>
                      </a:defRPr>
                    </a:pPr>
                    <a:r>
                      <a:rPr lang="ru-RU" sz="1200" b="0" i="0" u="none" strike="noStrike" kern="1200" baseline="0" dirty="0" smtClean="0">
                        <a:solidFill>
                          <a:prstClr val="black"/>
                        </a:solidFill>
                        <a:latin typeface="PT Astra Serif" pitchFamily="18" charset="-52"/>
                        <a:ea typeface="PT Astra Serif" pitchFamily="18" charset="-52"/>
                        <a:cs typeface="+mn-cs"/>
                      </a:rPr>
                      <a:t>59 126,2</a:t>
                    </a:r>
                  </a:p>
                  <a:p>
                    <a:pPr algn="ctr">
                      <a:defRPr lang="en-US" sz="1200" b="0" i="0" u="none" strike="noStrike" kern="1200" baseline="0" dirty="0">
                        <a:solidFill>
                          <a:prstClr val="black"/>
                        </a:solidFill>
                        <a:latin typeface="PT Astra Serif" pitchFamily="18" charset="-52"/>
                        <a:ea typeface="PT Astra Serif" pitchFamily="18" charset="-52"/>
                        <a:cs typeface="+mn-cs"/>
                      </a:defRPr>
                    </a:pPr>
                    <a:endParaRPr lang="en-US" sz="1400" b="0" i="0" u="none" strike="noStrike" kern="1200" baseline="0" dirty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endParaRPr>
                  </a:p>
                </c:rich>
              </c:tx>
              <c:numFmt formatCode="#,##0.00" sourceLinked="0"/>
              <c:spPr/>
              <c:dLblPos val="bestFit"/>
              <c:showVal val="1"/>
            </c:dLbl>
            <c:dLbl>
              <c:idx val="1"/>
              <c:layout>
                <c:manualLayout>
                  <c:x val="0.24516275875621421"/>
                  <c:y val="-9.8635814325777144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PT Astra Serif" pitchFamily="18" charset="-52"/>
                        <a:ea typeface="PT Astra Serif" pitchFamily="18" charset="-52"/>
                      </a:rPr>
                      <a:t>30399,0</a:t>
                    </a:r>
                  </a:p>
                  <a:p>
                    <a:endParaRPr lang="en-US" dirty="0"/>
                  </a:p>
                </c:rich>
              </c:tx>
              <c:dLblPos val="bestFit"/>
              <c:showVal val="1"/>
            </c:dLbl>
            <c:numFmt formatCode="#,##0.00" sourceLinked="0"/>
            <c:txPr>
              <a:bodyPr anchor="ctr" anchorCtr="0"/>
              <a:lstStyle/>
              <a:p>
                <a:pPr>
                  <a:defRPr sz="1200" baseline="0">
                    <a:latin typeface="PT Astra Serif" pitchFamily="18" charset="-52"/>
                    <a:ea typeface="PT Astra Serif" pitchFamily="18" charset="-52"/>
                  </a:defRPr>
                </a:pPr>
                <a:endParaRPr lang="ru-RU"/>
              </a:p>
            </c:txPr>
            <c:dLblPos val="bestFit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Акцизы</c:v>
                </c:pt>
                <c:pt idx="2">
                  <c:v>ЕНВД</c:v>
                </c:pt>
                <c:pt idx="3">
                  <c:v>ЕСХН</c:v>
                </c:pt>
                <c:pt idx="4">
                  <c:v>Госпошлина</c:v>
                </c:pt>
                <c:pt idx="5">
                  <c:v>Патенты</c:v>
                </c:pt>
                <c:pt idx="6">
                  <c:v>Транспортный налог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>
                  <c:v>59126.2</c:v>
                </c:pt>
                <c:pt idx="1">
                  <c:v>30399</c:v>
                </c:pt>
                <c:pt idx="2">
                  <c:v>4.0999999999999996</c:v>
                </c:pt>
                <c:pt idx="3">
                  <c:v>2266.6999999999998</c:v>
                </c:pt>
                <c:pt idx="4">
                  <c:v>1563</c:v>
                </c:pt>
                <c:pt idx="5">
                  <c:v>1697.2</c:v>
                </c:pt>
                <c:pt idx="6">
                  <c:v>12331.8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"/>
          <c:y val="0.72658979044082961"/>
          <c:w val="0.99938250764090875"/>
          <c:h val="0.27261243532448548"/>
        </c:manualLayout>
      </c:layout>
      <c:txPr>
        <a:bodyPr/>
        <a:lstStyle/>
        <a:p>
          <a:pPr>
            <a:defRPr sz="14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4641022029298721E-2"/>
          <c:y val="1.7396400399955561E-2"/>
          <c:w val="0.90535897797070153"/>
          <c:h val="0.61257638040217754"/>
        </c:manualLayout>
      </c:layout>
      <c:bar3D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  <c:pt idx="0">
                  <c:v>НДФЛ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50.5</c:v>
                </c:pt>
                <c:pt idx="1">
                  <c:v>50.1</c:v>
                </c:pt>
                <c:pt idx="2">
                  <c:v>59.1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Акцизы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27.3</c:v>
                </c:pt>
                <c:pt idx="1">
                  <c:v>0</c:v>
                </c:pt>
                <c:pt idx="2">
                  <c:v>30.4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ЕНВД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7.0000000000000021E-2</c:v>
                </c:pt>
                <c:pt idx="1">
                  <c:v>0</c:v>
                </c:pt>
                <c:pt idx="2">
                  <c:v>0.4</c:v>
                </c:pt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ЕСХН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Лист1!$E$3:$E$5</c:f>
              <c:numCache>
                <c:formatCode>General</c:formatCode>
                <c:ptCount val="3"/>
                <c:pt idx="0">
                  <c:v>1.7</c:v>
                </c:pt>
                <c:pt idx="1">
                  <c:v>2.2999999999999998</c:v>
                </c:pt>
                <c:pt idx="2">
                  <c:v>2.2999999999999998</c:v>
                </c:pt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  <c:pt idx="0">
                  <c:v>Госпошлина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Лист1!$F$3:$F$5</c:f>
              <c:numCache>
                <c:formatCode>General</c:formatCode>
                <c:ptCount val="3"/>
                <c:pt idx="0">
                  <c:v>2.4</c:v>
                </c:pt>
                <c:pt idx="1">
                  <c:v>1.4</c:v>
                </c:pt>
                <c:pt idx="2">
                  <c:v>1.6</c:v>
                </c:pt>
              </c:numCache>
            </c:numRef>
          </c:val>
        </c:ser>
        <c:ser>
          <c:idx val="5"/>
          <c:order val="5"/>
          <c:tx>
            <c:strRef>
              <c:f>Лист1!$G$2</c:f>
              <c:strCache>
                <c:ptCount val="1"/>
                <c:pt idx="0">
                  <c:v>Патенты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Лист1!$G$3:$G$5</c:f>
              <c:numCache>
                <c:formatCode>General</c:formatCode>
                <c:ptCount val="3"/>
                <c:pt idx="0">
                  <c:v>1.3</c:v>
                </c:pt>
                <c:pt idx="1">
                  <c:v>0.70000000000000051</c:v>
                </c:pt>
                <c:pt idx="2">
                  <c:v>1.7</c:v>
                </c:pt>
              </c:numCache>
            </c:numRef>
          </c:val>
        </c:ser>
        <c:ser>
          <c:idx val="6"/>
          <c:order val="6"/>
          <c:tx>
            <c:strRef>
              <c:f>Лист1!$H$2</c:f>
              <c:strCache>
                <c:ptCount val="1"/>
                <c:pt idx="0">
                  <c:v>Транспортный налог</c:v>
                </c:pt>
              </c:strCache>
            </c:strRef>
          </c:tx>
          <c:cat>
            <c:strRef>
              <c:f>Лист1!$A$3:$A$5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Лист1!$H$3:$H$5</c:f>
              <c:numCache>
                <c:formatCode>General</c:formatCode>
                <c:ptCount val="3"/>
                <c:pt idx="0">
                  <c:v>11.6</c:v>
                </c:pt>
                <c:pt idx="1">
                  <c:v>11.9</c:v>
                </c:pt>
                <c:pt idx="2">
                  <c:v>12.3</c:v>
                </c:pt>
              </c:numCache>
            </c:numRef>
          </c:val>
        </c:ser>
        <c:shape val="box"/>
        <c:axId val="69031808"/>
        <c:axId val="69033344"/>
        <c:axId val="0"/>
      </c:bar3DChart>
      <c:catAx>
        <c:axId val="6903180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69033344"/>
        <c:crosses val="autoZero"/>
        <c:auto val="1"/>
        <c:lblAlgn val="ctr"/>
        <c:lblOffset val="100"/>
      </c:catAx>
      <c:valAx>
        <c:axId val="690333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69031808"/>
        <c:crosses val="autoZero"/>
        <c:crossBetween val="between"/>
      </c:valAx>
    </c:plotArea>
    <c:legend>
      <c:legendPos val="b"/>
      <c:txPr>
        <a:bodyPr/>
        <a:lstStyle/>
        <a:p>
          <a:pPr>
            <a:defRPr sz="12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PT Astra Serif" pitchFamily="18" charset="-52"/>
                <a:ea typeface="PT Astra Serif" pitchFamily="18" charset="-52"/>
              </a:rPr>
              <a:t>Структура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неналоговых доходов за 2024</a:t>
            </a:r>
            <a:r>
              <a:rPr lang="ru-RU" baseline="0" dirty="0" smtClean="0"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год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5.5273719245368162E-2"/>
          <c:y val="8.0194744457911821E-4"/>
          <c:w val="0.8694570140304807"/>
          <c:h val="0.960000877906973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на 2024 год</c:v>
                </c:pt>
              </c:strCache>
            </c:strRef>
          </c:tx>
          <c:explosion val="15"/>
          <c:dLbls>
            <c:txPr>
              <a:bodyPr/>
              <a:lstStyle/>
              <a:p>
                <a:pPr>
                  <a:defRPr sz="1600">
                    <a:latin typeface="PT Astra Serif" pitchFamily="18" charset="-52"/>
                    <a:ea typeface="PT Astra Serif" pitchFamily="18" charset="-52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Продажа матер. и нематер.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819.6</c:v>
                </c:pt>
                <c:pt idx="1">
                  <c:v>157.5</c:v>
                </c:pt>
                <c:pt idx="2">
                  <c:v>10.200000000000001</c:v>
                </c:pt>
                <c:pt idx="3">
                  <c:v>7251.4</c:v>
                </c:pt>
                <c:pt idx="4">
                  <c:v>1233.5</c:v>
                </c:pt>
                <c:pt idx="5">
                  <c:v>64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0.62963985409598111"/>
          <c:w val="1"/>
          <c:h val="0.37036014590402588"/>
        </c:manualLayout>
      </c:layout>
      <c:txPr>
        <a:bodyPr/>
        <a:lstStyle/>
        <a:p>
          <a:pPr rtl="0">
            <a:defRPr sz="10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4641022029298721E-2"/>
          <c:y val="1.6951569945681758E-2"/>
          <c:w val="0.90535897797070153"/>
          <c:h val="0.52343827412569777"/>
        </c:manualLayout>
      </c:layout>
      <c:bar3D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  <c:pt idx="0">
                  <c:v>Прочие неналоговые доходы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4.0000000000000022E-2</c:v>
                </c:pt>
                <c:pt idx="1">
                  <c:v>6.0000000000000032E-2</c:v>
                </c:pt>
                <c:pt idx="2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0.8</c:v>
                </c:pt>
                <c:pt idx="1">
                  <c:v>1.1000000000000001</c:v>
                </c:pt>
                <c:pt idx="2">
                  <c:v>1.2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Продажа матер. и нематер. Активов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3.8</c:v>
                </c:pt>
                <c:pt idx="1">
                  <c:v>4.4000000000000004</c:v>
                </c:pt>
                <c:pt idx="2">
                  <c:v>7.2</c:v>
                </c:pt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Лист1!$E$3:$E$5</c:f>
              <c:numCache>
                <c:formatCode>General</c:formatCode>
                <c:ptCount val="3"/>
                <c:pt idx="0">
                  <c:v>3.0000000000000002E-2</c:v>
                </c:pt>
                <c:pt idx="1">
                  <c:v>7.0000000000000021E-2</c:v>
                </c:pt>
                <c:pt idx="2">
                  <c:v>1.0000000000000005E-2</c:v>
                </c:pt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Лист1!$F$3:$F$5</c:f>
              <c:numCache>
                <c:formatCode>General</c:formatCode>
                <c:ptCount val="3"/>
                <c:pt idx="0">
                  <c:v>0.30000000000000027</c:v>
                </c:pt>
                <c:pt idx="1">
                  <c:v>0.2</c:v>
                </c:pt>
                <c:pt idx="2">
                  <c:v>0.5</c:v>
                </c:pt>
              </c:numCache>
            </c:numRef>
          </c:val>
        </c:ser>
        <c:ser>
          <c:idx val="5"/>
          <c:order val="5"/>
          <c:tx>
            <c:strRef>
              <c:f>Лист1!$G$2</c:f>
              <c:strCache>
                <c:ptCount val="1"/>
                <c:pt idx="0">
                  <c:v>Доходы от использования имущества</c:v>
                </c:pt>
              </c:strCache>
            </c:strRef>
          </c:tx>
          <c:cat>
            <c:numRef>
              <c:f>Лист1!$A$3:$A$12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Лист1!$G$3:$G$5</c:f>
              <c:numCache>
                <c:formatCode>General</c:formatCode>
                <c:ptCount val="3"/>
                <c:pt idx="0">
                  <c:v>0.8</c:v>
                </c:pt>
                <c:pt idx="1">
                  <c:v>1.3</c:v>
                </c:pt>
                <c:pt idx="2">
                  <c:v>0.8</c:v>
                </c:pt>
              </c:numCache>
            </c:numRef>
          </c:val>
        </c:ser>
        <c:shape val="box"/>
        <c:axId val="69616000"/>
        <c:axId val="69617536"/>
        <c:axId val="0"/>
      </c:bar3DChart>
      <c:catAx>
        <c:axId val="69616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69617536"/>
        <c:crosses val="autoZero"/>
        <c:auto val="1"/>
        <c:lblAlgn val="ctr"/>
        <c:lblOffset val="100"/>
      </c:catAx>
      <c:valAx>
        <c:axId val="696175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69616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"/>
          <c:y val="0.62559657723215933"/>
          <c:w val="0.99786754844699566"/>
          <c:h val="0.37440340712893788"/>
        </c:manualLayout>
      </c:layout>
      <c:txPr>
        <a:bodyPr/>
        <a:lstStyle/>
        <a:p>
          <a:pPr>
            <a:defRPr sz="10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PT Astra Serif" pitchFamily="18" charset="-52"/>
                <a:ea typeface="PT Astra Serif" pitchFamily="18" charset="-52"/>
              </a:rPr>
              <a:t>Структура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безвозмездных поступлений </a:t>
            </a:r>
            <a:r>
              <a:rPr lang="ru-RU" dirty="0">
                <a:latin typeface="PT Astra Serif" pitchFamily="18" charset="-52"/>
                <a:ea typeface="PT Astra Serif" pitchFamily="18" charset="-52"/>
              </a:rPr>
              <a:t>на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2024год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0158517814113335E-4"/>
          <c:y val="0"/>
          <c:w val="0.9990984148218589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на 2024 год</c:v>
                </c:pt>
              </c:strCache>
            </c:strRef>
          </c:tx>
          <c:explosion val="15"/>
          <c:dLbls>
            <c:numFmt formatCode="#,##0.00" sourceLinked="0"/>
            <c:txPr>
              <a:bodyPr/>
              <a:lstStyle/>
              <a:p>
                <a:pPr>
                  <a:defRPr sz="1200">
                    <a:latin typeface="PT Astra Serif" pitchFamily="18" charset="-52"/>
                    <a:ea typeface="PT Astra Serif" pitchFamily="18" charset="-52"/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Лист1!$A$2:$A$6</c:f>
              <c:strCache>
                <c:ptCount val="4"/>
                <c:pt idx="0">
                  <c:v>Дотации</c:v>
                </c:pt>
                <c:pt idx="1">
                  <c:v>Субсидия</c:v>
                </c:pt>
                <c:pt idx="2">
                  <c:v>Субвенция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140759.70000000001</c:v>
                </c:pt>
                <c:pt idx="1">
                  <c:v>96797.6</c:v>
                </c:pt>
                <c:pt idx="2">
                  <c:v>270271.59999999998</c:v>
                </c:pt>
                <c:pt idx="3">
                  <c:v>64193.8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0.79078379431736956"/>
          <c:w val="0.99938250764090819"/>
          <c:h val="0.20841837342699149"/>
        </c:manualLayout>
      </c:layout>
      <c:txPr>
        <a:bodyPr/>
        <a:lstStyle/>
        <a:p>
          <a:pPr>
            <a:defRPr sz="10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4641022029298721E-2"/>
          <c:y val="2.8272514473700452E-2"/>
          <c:w val="0.90535897797070153"/>
          <c:h val="0.6243341789183918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  <c:pt idx="0">
                  <c:v>Дотации</c:v>
                </c:pt>
              </c:strCache>
            </c:strRef>
          </c:tx>
          <c:cat>
            <c:numRef>
              <c:f>Лист1!$A$3:$A$5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113.7</c:v>
                </c:pt>
                <c:pt idx="1">
                  <c:v>108.7</c:v>
                </c:pt>
                <c:pt idx="2">
                  <c:v>140.80000000000001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Субсидия</c:v>
                </c:pt>
              </c:strCache>
            </c:strRef>
          </c:tx>
          <c:cat>
            <c:numRef>
              <c:f>Лист1!$A$3:$A$5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47</c:v>
                </c:pt>
                <c:pt idx="1">
                  <c:v>52.7</c:v>
                </c:pt>
                <c:pt idx="2">
                  <c:v>96.8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Субвенция</c:v>
                </c:pt>
              </c:strCache>
            </c:strRef>
          </c:tx>
          <c:cat>
            <c:numRef>
              <c:f>Лист1!$A$3:$A$5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232.7</c:v>
                </c:pt>
                <c:pt idx="1">
                  <c:v>251.4</c:v>
                </c:pt>
                <c:pt idx="2">
                  <c:v>270.3</c:v>
                </c:pt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Иные МБТ</c:v>
                </c:pt>
              </c:strCache>
            </c:strRef>
          </c:tx>
          <c:cat>
            <c:numRef>
              <c:f>Лист1!$A$3:$A$5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Лист1!$E$3:$E$5</c:f>
              <c:numCache>
                <c:formatCode>General</c:formatCode>
                <c:ptCount val="3"/>
                <c:pt idx="0">
                  <c:v>62.2</c:v>
                </c:pt>
                <c:pt idx="1">
                  <c:v>114</c:v>
                </c:pt>
                <c:pt idx="2">
                  <c:v>64.2</c:v>
                </c:pt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  <c:pt idx="0">
                  <c:v>Возврат остатков</c:v>
                </c:pt>
              </c:strCache>
            </c:strRef>
          </c:tx>
          <c:cat>
            <c:numRef>
              <c:f>Лист1!$A$3:$A$5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Лист1!$F$3:$F$5</c:f>
              <c:numCache>
                <c:formatCode>General</c:formatCode>
                <c:ptCount val="3"/>
                <c:pt idx="0">
                  <c:v>-6.0000000000000032E-2</c:v>
                </c:pt>
                <c:pt idx="1">
                  <c:v>-8.0000000000000043E-2</c:v>
                </c:pt>
                <c:pt idx="2">
                  <c:v>0</c:v>
                </c:pt>
              </c:numCache>
            </c:numRef>
          </c:val>
        </c:ser>
        <c:shape val="box"/>
        <c:axId val="69926272"/>
        <c:axId val="70132864"/>
        <c:axId val="0"/>
      </c:bar3DChart>
      <c:catAx>
        <c:axId val="699262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70132864"/>
        <c:crosses val="autoZero"/>
        <c:auto val="1"/>
        <c:lblAlgn val="ctr"/>
        <c:lblOffset val="100"/>
      </c:catAx>
      <c:valAx>
        <c:axId val="70132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69926272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"/>
          <c:y val="0.70888207637423062"/>
          <c:w val="0.98394846009173553"/>
          <c:h val="0.19507438988260653"/>
        </c:manualLayout>
      </c:layout>
      <c:txPr>
        <a:bodyPr/>
        <a:lstStyle/>
        <a:p>
          <a:pPr>
            <a:defRPr sz="1000"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PT Astra Serif" pitchFamily="18" charset="-52"/>
                    <a:ea typeface="PT Astra Serif" pitchFamily="18" charset="-52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598530.19999999902</c:v>
                </c:pt>
                <c:pt idx="1">
                  <c:v>637849.9</c:v>
                </c:pt>
                <c:pt idx="2">
                  <c:v>750139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PT Astra Serif" pitchFamily="18" charset="-52"/>
                    <a:ea typeface="PT Astra Serif" pitchFamily="18" charset="-52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555706.1</c:v>
                </c:pt>
                <c:pt idx="1">
                  <c:v>604347.69999999902</c:v>
                </c:pt>
                <c:pt idx="2">
                  <c:v>684479.4</c:v>
                </c:pt>
              </c:numCache>
            </c:numRef>
          </c:val>
        </c:ser>
        <c:shape val="cylinder"/>
        <c:axId val="70070272"/>
        <c:axId val="70071808"/>
        <c:axId val="0"/>
      </c:bar3DChart>
      <c:catAx>
        <c:axId val="7007027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70071808"/>
        <c:crosses val="autoZero"/>
        <c:auto val="1"/>
        <c:lblAlgn val="ctr"/>
        <c:lblOffset val="100"/>
      </c:catAx>
      <c:valAx>
        <c:axId val="70071808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>
                <a:latin typeface="PT Astra Serif" pitchFamily="18" charset="-52"/>
                <a:ea typeface="PT Astra Serif" pitchFamily="18" charset="-52"/>
              </a:defRPr>
            </a:pPr>
            <a:endParaRPr lang="ru-RU"/>
          </a:p>
        </c:txPr>
        <c:crossAx val="70070272"/>
        <c:crosses val="autoZero"/>
        <c:crossBetween val="between"/>
      </c:valAx>
    </c:plotArea>
    <c:legend>
      <c:legendPos val="r"/>
      <c:txPr>
        <a:bodyPr/>
        <a:lstStyle/>
        <a:p>
          <a:pPr>
            <a:defRPr>
              <a:latin typeface="PT Astra Serif" pitchFamily="18" charset="-52"/>
              <a:ea typeface="PT Astra Serif" pitchFamily="18" charset="-52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6521D-CA63-4E87-9780-F5BCEB3CD5B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2ED5C-7573-4F1F-B32E-3C128317FA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2ED5C-7573-4F1F-B32E-3C128317FA0F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849D3A-FE41-4417-9C65-41A82834CDF9}" type="datetimeFigureOut">
              <a:rPr lang="ru-RU" smtClean="0"/>
              <a:pPr/>
              <a:t>19.03.2025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1D73B7-9998-4402-BDD1-87C345FC69D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lgay.sarmo.r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522ba9c905431bacd928b9be260eb27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Финансовое управление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 администрации </a:t>
            </a:r>
            <a:r>
              <a:rPr lang="ru-RU" dirty="0" err="1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Александрово</a:t>
            </a:r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 – </a:t>
            </a:r>
            <a:r>
              <a:rPr lang="ru-RU" dirty="0" err="1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Гайского</a:t>
            </a:r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 муниципального района</a:t>
            </a:r>
          </a:p>
        </p:txBody>
      </p:sp>
      <p:pic>
        <p:nvPicPr>
          <p:cNvPr id="6" name="Picture 4" descr="C:\Documents and Settings\Admin\Рабочий стол\Копия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631007" cy="7978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02262" y="2708920"/>
            <a:ext cx="6727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Бюджет для граждан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0050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по отчету об исполнении бюджета 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  <a:p>
            <a:pPr algn="ctr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Александрово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 –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Гайского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  муниципального района за 2024 год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208912" cy="5832648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1. обеспечения качественного прогнозирования и выполнения установленного плана по поступлению доходов  районного бюджета;</a:t>
            </a:r>
            <a:b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         2. обеспечения проведения взвешенной политики в области предоставления налоговых льгот по местным налогам в  районный  бюджет. С этой целью необходимо сохранить практику инвентаризации действующих налоговых льгот по местным налогам и оценки их эффективности.</a:t>
            </a:r>
            <a:b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          3. осуществления контроля за использованием муниципального имущества, сданного в аренду, а также переданного в оперативное управление или хозяйственное ведение муниципальным учреждениям и муниципальным предприятиям муниципального района; 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4. вовлечения в хозяйственный оборот неиспользуемых земельных участков и иных объектов недвижимости муниципального района;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5. обеспечение выполнения Плана мероприятий по оздоровлению муниципальных финансов района; </a:t>
            </a:r>
            <a:b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          6. необходимо продолжить работу по легализации неформальной занятости и повышению собираемости налога на доходы физических лиц, в том числе на базе межведомственной комиссии.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ü"/>
            </a:pPr>
            <a:endParaRPr lang="ru-RU" sz="1400" dirty="0" smtClean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6712" y="980729"/>
            <a:ext cx="8507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457200" algn="just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4572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96473" y="-63787"/>
            <a:ext cx="45510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Направления увеличения доходной базы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pic>
        <p:nvPicPr>
          <p:cNvPr id="6" name="Рисунок 5" descr="8b19668788c62c11e6501dc45cec85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149080"/>
            <a:ext cx="3600400" cy="2151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49274"/>
          <a:ext cx="3826768" cy="6048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6016" y="1196752"/>
          <a:ext cx="403244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20072" y="54927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Динамика поступлений 2022– 2024 г.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Налоговые доходы</a:t>
            </a:r>
            <a:br>
              <a:rPr lang="ru-RU" sz="20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57200" y="404664"/>
          <a:ext cx="8435280" cy="6175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998"/>
                <a:gridCol w="817252"/>
                <a:gridCol w="942984"/>
                <a:gridCol w="942984"/>
                <a:gridCol w="942984"/>
                <a:gridCol w="942984"/>
                <a:gridCol w="1951094"/>
              </a:tblGrid>
              <a:tr h="576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за </a:t>
                      </a:r>
                      <a:r>
                        <a:rPr lang="ru-RU" sz="1300" b="1" dirty="0" smtClean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2023 </a:t>
                      </a:r>
                      <a:r>
                        <a:rPr lang="ru-RU" sz="1300" b="1" dirty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год</a:t>
                      </a:r>
                      <a:endParaRPr lang="ru-RU" sz="1300" dirty="0"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Плановые показатели </a:t>
                      </a:r>
                      <a:r>
                        <a:rPr lang="ru-RU" sz="1300" b="1" dirty="0" smtClean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2024 года</a:t>
                      </a:r>
                      <a:endParaRPr lang="ru-RU" sz="1300" dirty="0"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за 2024 год</a:t>
                      </a:r>
                      <a:endParaRPr lang="ru-RU" sz="1300" dirty="0"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% исп. к плану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% исп. к 2023 году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effectLst/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Причины отклонения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effectLst/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3499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Налоговые доходы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66 364,7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98 829,1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107 388,2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108,7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161,8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45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50 118,6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51 385,5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59 126,3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115,1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118,0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увеличение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МРОТ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5398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28 339,5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30 399,1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107,3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</a:rPr>
                        <a:t>увеличение дифференцированно го норматива отчисления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-13,4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4,1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-0,3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2 325,4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2 266,7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94,5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97,5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Не выполнение 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связано с образование недоимки по данному виду налога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906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 взимаемый в связи с применением</a:t>
                      </a:r>
                      <a:r>
                        <a:rPr lang="ru-RU" sz="12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патентной системы </a:t>
                      </a:r>
                      <a:r>
                        <a:rPr lang="ru-RU" sz="1200" baseline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налогооблажения</a:t>
                      </a:r>
                      <a:r>
                        <a:rPr lang="ru-RU" sz="12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, зачисляемый в бюджет муниципальных районов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702,0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1 500,0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1 697,2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113,2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241,8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</a:rPr>
                        <a:t>дополнительно начисленные платежи по результатам контрольной работы налоговых органов 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88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Транспортный налог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11 854,2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12 800,0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12 331,8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96,3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104,0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Не выполнение 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связано с образование недоимки по данному виду налога</a:t>
                      </a:r>
                      <a:endParaRPr kumimoji="0" lang="ru-RU" sz="110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Государственная </a:t>
                      </a: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пошлина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1 377,9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1 563,0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65,1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113,4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сокращение количества сделок, требующих уплаты пошлины</a:t>
                      </a:r>
                      <a:endParaRPr kumimoji="0" lang="ru-RU" sz="1100" kern="1200" baseline="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452320" y="-729784"/>
            <a:ext cx="13681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(тыс. рублей)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549275"/>
          <a:ext cx="3970784" cy="5832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6016" y="1196752"/>
          <a:ext cx="40324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20072" y="549275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Динамика поступлений 2022 – 2024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г.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Неналоговые доходы</a:t>
            </a:r>
            <a:br>
              <a:rPr lang="ru-RU" sz="20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3528" y="445941"/>
          <a:ext cx="8568952" cy="6314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909"/>
                <a:gridCol w="908106"/>
                <a:gridCol w="908106"/>
                <a:gridCol w="1089727"/>
                <a:gridCol w="968646"/>
                <a:gridCol w="791570"/>
                <a:gridCol w="2077888"/>
              </a:tblGrid>
              <a:tr h="688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за </a:t>
                      </a:r>
                      <a:r>
                        <a:rPr lang="ru-RU" sz="14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2023год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Плановые показатели </a:t>
                      </a:r>
                      <a:r>
                        <a:rPr lang="ru-RU" sz="14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2024 года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за 2024год</a:t>
                      </a:r>
                      <a:endParaRPr lang="ru-RU" sz="1100" dirty="0" smtClean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% исп. к плану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% исп. к 2023 году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Причины отклонения</a:t>
                      </a:r>
                      <a:endParaRPr kumimoji="0" lang="ru-RU" sz="1300" b="1" kern="1200" dirty="0">
                        <a:solidFill>
                          <a:schemeClr val="lt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352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Неналоговые доходы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из них: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7 020,5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96 134,3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9 536,3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9,9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121,4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2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1 276,7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816,6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819,6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100,4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64,2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8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176,5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435,9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157,5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36,1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89,2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</a:rPr>
                        <a:t>Юридические лица не вносят плату по данному виду налога т.к обязаны заключать договора с региональным оператором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3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Доходы от оказания платных услуг и компенсация затрат государства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8,3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124,3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139,2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3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4 440,4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93 588,4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7 251,4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7,8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163,3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+mn-cs"/>
                        </a:rPr>
                        <a:t>Снижение в связи с отсутствием претендентов на участие в аукционах по продаже муниципального имущества и земельных участков</a:t>
                      </a:r>
                    </a:p>
                  </a:txBody>
                  <a:tcPr marL="68580" marR="68580" marT="0" marB="0" anchor="ctr"/>
                </a:tc>
              </a:tr>
              <a:tr h="426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055,5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1 221,1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1 233,5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101,0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116,9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80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Прочие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64,0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64,0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64,0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452320" y="-702668"/>
            <a:ext cx="14551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(тыс. рублей)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Налоговые и неналоговые доходы распределяются между бюджетами различных уровней по установленным бюджетным законодательством нормативам:</a:t>
            </a:r>
          </a:p>
          <a:p>
            <a:pPr indent="457200"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0" y="1163653"/>
          <a:ext cx="8136905" cy="4539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8"/>
                <a:gridCol w="1224136"/>
                <a:gridCol w="1224136"/>
                <a:gridCol w="1152128"/>
                <a:gridCol w="1152127"/>
              </a:tblGrid>
              <a:tr h="452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Источники доходов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Федеральный бюджет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Областной бюджет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Районный бюджет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Бюджет поселений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Штрафы, санкции, возмещение ущерба (в зависимости от полномочий)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--</a:t>
                      </a:r>
                    </a:p>
                  </a:txBody>
                  <a:tcPr marL="68580" marR="68580" marT="0" marB="0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Доходы от использования муниципального имущества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Доходы от аренды имущества, собственность на которое не  разграничена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Доходы от аренды имущества, собственность на которое  разграничена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Государственная пошлина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(в зависимости от установленных полномочий)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Единый налог на вмененный доход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Налог на доходы физический лиц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72401" y="88665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(%)</a:t>
            </a:r>
            <a:endParaRPr lang="ru-RU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208912" cy="5832648"/>
          </a:xfrm>
        </p:spPr>
        <p:txBody>
          <a:bodyPr>
            <a:normAutofit/>
          </a:bodyPr>
          <a:lstStyle/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Безвозмездные доходы в бюджете муниципального района  за 2024 год предусмотрены в сумме 572 022,7 тысяч рублей, из них:</a:t>
            </a:r>
          </a:p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— дотация на выравнивание бюджетной обеспеченности 84 238,5 тысяч рублей или  14,7% от общего объема безвозмездных доходов бюджета; дотация на сбалансированность 56 521,2 тысяч рублей или  9,9 % от общего объема безвозмездных доходов бюджета;  </a:t>
            </a:r>
          </a:p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— субсидии 96 797,6тысяч рублей или 16,9 % от общего объема безвозмездных доходов бюджета;</a:t>
            </a:r>
          </a:p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— субвенции 270 271,6 тысяч рублей или 47,2 % от общего объема безвозмездных доходов бюджета;</a:t>
            </a:r>
          </a:p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— иные межбюджетные трансферты 64 193,8 тысяч рублей или 11,3 % от общего объема безвозмездных доходов бюджета;</a:t>
            </a:r>
          </a:p>
          <a:p>
            <a:pPr marL="0" indent="256032" algn="just">
              <a:buNone/>
            </a:pP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Органами местного самоуправления муниципального района проводится  работа по повышению эффективности межбюджетных отношений с областью. Развитие взаимоотношений с органами государственной власти области направлено на активное привлечение в  районный бюджет федеральных и областных трансфертов.      Планируется принимать активное  участие  в государственных программах, конкурсах и проектах, направленных на выделение дополнительных межбюджетных трансфертов из вышестоящих бюджетов.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6712" y="980729"/>
            <a:ext cx="8507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457200" algn="just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4572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56852" y="-94565"/>
            <a:ext cx="62302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Безвозмездные  доходы бюджета муниципального района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pic>
        <p:nvPicPr>
          <p:cNvPr id="7" name="Рисунок 6" descr="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581128"/>
            <a:ext cx="3888432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257161"/>
          <a:ext cx="4608512" cy="560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6016" y="1196752"/>
          <a:ext cx="442798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20072" y="54927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Динамика поступлений 2022 – 2024 г.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0" y="1163653"/>
          <a:ext cx="8136906" cy="4151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611"/>
                <a:gridCol w="1072305"/>
                <a:gridCol w="1072305"/>
                <a:gridCol w="1083469"/>
                <a:gridCol w="934988"/>
                <a:gridCol w="1009228"/>
              </a:tblGrid>
              <a:tr h="452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за </a:t>
                      </a:r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2023 </a:t>
                      </a:r>
                      <a:r>
                        <a:rPr lang="ru-RU" sz="1300" b="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Плановые показатели </a:t>
                      </a:r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2024года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2024 года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Безвозмездные поступления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из них: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526 589,9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580 575,6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572 022,7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дотации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108 660,9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140 759,7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140 759,7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субсидии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52 668,7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105 040,8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96 797,6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183,8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субвенции</a:t>
                      </a:r>
                      <a:endParaRPr lang="ru-RU" sz="11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251 341,0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270 581,2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270 271,6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-иные межбюджетные трансферты</a:t>
                      </a:r>
                      <a:endParaRPr lang="ru-RU" sz="110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114 002,4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64 193,9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64 193,8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56,3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возврат остатков субсидий, субвенций и иных межбюджетных трансфертов, имеющих целевое назначение, прошлых лет из бюджетов муниципальных районов</a:t>
                      </a:r>
                      <a:endParaRPr lang="ru-RU" sz="110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-83,1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96336" y="886654"/>
            <a:ext cx="12241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PT Astra Serif" pitchFamily="18" charset="-52"/>
                <a:ea typeface="PT Astra Serif" pitchFamily="18" charset="-52"/>
              </a:rPr>
              <a:t>(тыс. рублей)</a:t>
            </a:r>
            <a:endParaRPr lang="ru-RU" sz="1000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49" y="188641"/>
            <a:ext cx="8136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Безвозмездные  доходы бюджета муниципального района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2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. Сведения о расходах районного бюджета по разделам и подразделам бюджетной классификации за 2024 год,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тыс. рублей 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340768"/>
          <a:ext cx="8568952" cy="545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295"/>
                <a:gridCol w="2717065"/>
                <a:gridCol w="1008112"/>
                <a:gridCol w="864096"/>
                <a:gridCol w="864096"/>
                <a:gridCol w="720080"/>
                <a:gridCol w="648072"/>
                <a:gridCol w="122413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Рз</a:t>
                      </a:r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/</a:t>
                      </a:r>
                      <a:r>
                        <a:rPr lang="ru-RU" sz="13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Пз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</a:t>
                      </a:r>
                      <a:r>
                        <a:rPr lang="ru-RU" sz="13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Причины отклонения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26820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65</a:t>
                      </a:r>
                      <a:r>
                        <a:rPr kumimoji="0"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122,4</a:t>
                      </a:r>
                      <a:endParaRPr kumimoji="0" lang="ru-RU" sz="1100" b="1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91</a:t>
                      </a:r>
                      <a:r>
                        <a:rPr lang="ru-RU" sz="1100" b="1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722,6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81</a:t>
                      </a:r>
                      <a:r>
                        <a:rPr kumimoji="0"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100,6</a:t>
                      </a:r>
                      <a:endParaRPr kumimoji="0" lang="ru-RU" sz="1100" b="1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85,8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124,5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3 118,4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3 157,9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2 777,9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88,0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89,1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35 105,6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44 349,6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37 978,2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85,6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108,2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  <a:p>
                      <a:pPr algn="l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033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Судебная система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46,7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7 733,7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8 789,1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8 395,4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95,5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108,6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0107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Обеспечение проведение выборов и референдумов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058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0111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Резервные фонды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0113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Другие общегосударственные вопросы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19 163,2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35 225,3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31 948,3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90,7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166,7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43808" y="404664"/>
            <a:ext cx="5842992" cy="6192687"/>
          </a:xfrm>
        </p:spPr>
        <p:txBody>
          <a:bodyPr>
            <a:normAutofit fontScale="70000" lnSpcReduction="20000"/>
          </a:bodyPr>
          <a:lstStyle/>
          <a:p>
            <a:pPr indent="256032" algn="ctr">
              <a:buNone/>
            </a:pPr>
            <a:r>
              <a:rPr lang="ru-RU" b="1" i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УВАЖАЕМЫЕ  ЖИТЕЛИ АЛЕКСАНДРОВО-ГАЙСКОГО МУНИЦИПАЛЬНОГО РАЙОНА!</a:t>
            </a:r>
            <a:endParaRPr lang="ru-RU" i="1" dirty="0" smtClean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 </a:t>
            </a:r>
            <a:endParaRPr lang="ru-RU" dirty="0" smtClean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Вашему вниманию представлен бюджет для граждан по отчету об исполнении бюджета Александрово-Гайского муниципального района за 2022 год по Александрово-Гайскому муниципальному району Саратовской области, который содержит информацию о приоритетных направлениях бюджетной политики, об основных показателях бюджета, параметрах его формирования и направлениях расходования бюджетных средств.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Основной целью бюджетной политики района остается достижение  максимальной сбалансированности и устойчивости  районного бюджета, исполнение принятых обязательств, решение наиболее значимых социальных вопросов.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Граждане, как налогоплательщики и потребители муниципальных услуг, должны быть уверенны в том, что передаваемые ими в распоряжение государства средства используются прозрачно и эффективно, дают конкретные результаты, как для общества в целом, так и для каждой семьи, для каждого человека.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Администрация Александрово-Гайского муниципального района заинтересована в участии как можно большего числа граждан в бюджетном процессе. Для нас важно и ценно мнение каждого гражданина, как по совершенствованию бюджетного процесса, так и по формированию доходной и расходной частей бюджета.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Информация о проведении Публичных слушаний, решение об отчете по исполнению бюджета Александрово-Гайского муниципального района за 2024 год и «Бюджет для граждан» размещено на сайте Администрации Александрово-Гайского муниципального района </a:t>
            </a: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  <a:hlinkClick r:id="rId2"/>
              </a:rPr>
              <a:t>http://algay.sarmo.ru</a:t>
            </a:r>
            <a:r>
              <a:rPr lang="en-US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.</a:t>
            </a:r>
            <a:endParaRPr lang="ru-RU" sz="1900" dirty="0" smtClean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 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Глава Александрово-Гайского </a:t>
            </a:r>
          </a:p>
          <a:p>
            <a:pPr indent="256032" algn="just">
              <a:buNone/>
            </a:pPr>
            <a:r>
              <a:rPr lang="ru-RU" sz="19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муниципального района                                               С.А. Федечкин</a:t>
            </a:r>
          </a:p>
          <a:p>
            <a:pPr>
              <a:buNone/>
            </a:pPr>
            <a:endParaRPr lang="ru-RU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pic>
        <p:nvPicPr>
          <p:cNvPr id="4" name="Рисунок 3" descr="IMG_8529.JPG"/>
          <p:cNvPicPr>
            <a:picLocks noChangeAspect="1"/>
          </p:cNvPicPr>
          <p:nvPr/>
        </p:nvPicPr>
        <p:blipFill>
          <a:blip r:embed="rId3" cstate="print"/>
          <a:srcRect l="10256" t="7692" r="10256"/>
          <a:stretch>
            <a:fillRect/>
          </a:stretch>
        </p:blipFill>
        <p:spPr>
          <a:xfrm>
            <a:off x="179512" y="1196752"/>
            <a:ext cx="316835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Сведения о расходах районного бюджета по разделам и подразделам бюджетной классификации за 2024 год,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тыс. рублей (продолжение)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340768"/>
          <a:ext cx="8568952" cy="518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120459"/>
                <a:gridCol w="778996"/>
                <a:gridCol w="838918"/>
                <a:gridCol w="778996"/>
                <a:gridCol w="599227"/>
                <a:gridCol w="788060"/>
                <a:gridCol w="20882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Рз</a:t>
                      </a:r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/</a:t>
                      </a:r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Пз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</a:t>
                      </a:r>
                      <a:r>
                        <a:rPr lang="ru-RU" sz="12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2916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0400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27 858,4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77 713,5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58 147,9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74,8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208,7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0405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Сельское хозяйство и рыболовство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161,3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76,2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47,2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206,5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потребности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0406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Водные 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18 530,3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31 041,3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31 041,3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167,5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60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0409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Дорожное хозяйство (дорожные фонды)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7 707,7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45 693,5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26 633,0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58,3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345,5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потребности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344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0412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1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583,5</a:t>
                      </a:r>
                      <a:endParaRPr kumimoji="0" lang="ru-RU" sz="1100" b="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817,4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48,6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25,1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потребности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0500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113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0501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Жилищное хозяйство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84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0502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Коммунальное хозяйство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856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0503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Благоустройство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2008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Образование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423 452,8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468 596,5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449 358,5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95,9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106,1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Дошкольное образование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71 075,5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59 876,1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56 697,3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94,7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79,8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Общее образование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292 911,4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348 802,4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342 767,1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98,3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117,0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Сведения о расходах районного бюджета по разделам и подразделам бюджетной классификации за 2024 год,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тыс. рублей (продолжение)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340768"/>
          <a:ext cx="8568953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2016224"/>
                <a:gridCol w="792088"/>
                <a:gridCol w="720080"/>
                <a:gridCol w="720080"/>
                <a:gridCol w="648072"/>
                <a:gridCol w="864096"/>
                <a:gridCol w="2304257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Рз</a:t>
                      </a:r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/</a:t>
                      </a:r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Пз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 </a:t>
                      </a:r>
                      <a:r>
                        <a:rPr lang="ru-RU" sz="12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Дополнительное образование детей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33 865,3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35 625,4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30 584,8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85,8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90,3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6256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Профессиональная подготовка, переподготовка и повышение квалификации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115,1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125,5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46,6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50,8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256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523,0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907,0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907,0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173,4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0709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24 962,4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23 260,2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18 343,9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78,9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73,4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0800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60 425,9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85 700,2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71 813,6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83,8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118,8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0801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41 750,5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67 731,4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56 644,3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83,6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135,6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0804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Другие вопросы в области культуры, кинематографии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18 675,3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17 968,8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15 169,3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84,4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81,2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Социальная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политика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1 416,5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3 740,2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3 740,2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264,0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1001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Пенсионное обеспечение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597,9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1 263,2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1 207,4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95,5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201,9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потребности</a:t>
                      </a:r>
                    </a:p>
                    <a:p>
                      <a:pPr algn="ctr"/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Социальное обеспечение населения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325,8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2 000,0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2 000,0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613,8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1004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Охрана семьи и детства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493 ,6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441,5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432,8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98,0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87,7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потребности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Сведения о расходах районного бюджета по разделам и подразделам бюджетной классификации за 2024 год,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тыс. рублей (продолжение)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229072"/>
          <a:ext cx="8568952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295"/>
                <a:gridCol w="2573049"/>
                <a:gridCol w="792088"/>
                <a:gridCol w="792088"/>
                <a:gridCol w="792088"/>
                <a:gridCol w="648072"/>
                <a:gridCol w="864096"/>
                <a:gridCol w="158417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Рз</a:t>
                      </a:r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/</a:t>
                      </a:r>
                      <a:r>
                        <a:rPr lang="ru-RU" sz="12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Пз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</a:t>
                      </a:r>
                      <a:r>
                        <a:rPr lang="ru-RU" sz="12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Причины отклонения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0135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Физическая</a:t>
                      </a:r>
                      <a:r>
                        <a:rPr lang="ru-RU" sz="1100" b="1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культура и спорт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22 465,8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16 801,9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14 519,0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86,4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64,6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1102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Массовый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22 465,8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16 801,9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14 519,0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86,4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64,6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Отсутствие средств на счете, кредиторская задолженность</a:t>
                      </a: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Средства массовой информации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1 828,8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3 423,7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3 423,7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187,2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1202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Периодическая печать и издательства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1 828,8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3 423,7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3 423,7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187,2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1300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100" b="1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39,0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325,0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1301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Обслуживание государственного внутреннего и муниципального долга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12,0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325,0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1400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Межбюджетные  трансферты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общего характера бюджетам бюджетной системы Российской Федерации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678,3</a:t>
                      </a:r>
                      <a:endParaRPr kumimoji="0" lang="ru-RU" sz="1100" b="1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2 401,4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2 401,4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143,1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1401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1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678,3</a:t>
                      </a:r>
                      <a:endParaRPr kumimoji="0" lang="ru-RU" sz="1100" b="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2 401,4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2 401,4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kumimoji="0" lang="ru-RU" sz="11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143,1</a:t>
                      </a:r>
                      <a:endParaRPr kumimoji="0" lang="ru-RU" sz="11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1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1403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Прочие межбюджетные трансферты общего характера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15024">
                <a:tc>
                  <a:txBody>
                    <a:bodyPr/>
                    <a:lstStyle/>
                    <a:p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Итого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604</a:t>
                      </a:r>
                      <a:r>
                        <a:rPr kumimoji="0" lang="ru-RU" sz="11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347,7</a:t>
                      </a:r>
                      <a:endParaRPr kumimoji="0" lang="ru-RU" sz="1100" b="1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750 139,0</a:t>
                      </a:r>
                      <a:endParaRPr lang="ru-RU" sz="11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684 479,4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91,2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113,2</a:t>
                      </a:r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1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Исполнение по расходам Александрово-Гайского муниципального района за 2022 – 2024 годы тыс. рублей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251520" y="980728"/>
          <a:ext cx="8712968" cy="5616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609888"/>
          <a:ext cx="807524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5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Структура расходов районного бюджета по муниципальным программам и непрограммным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направлениям деятельности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1397000"/>
          <a:ext cx="2376264" cy="224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</a:tblGrid>
              <a:tr h="2248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Программные расходы распределены исходя из необходимости достижения запланированных индикаторов и конечных результатов по муниципальным программам Александрово-Гайского муниципального района</a:t>
                      </a:r>
                      <a:endParaRPr lang="ru-RU" sz="14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56176" y="1397000"/>
          <a:ext cx="2530624" cy="224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624"/>
              </a:tblGrid>
              <a:tr h="2248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Непрограммные расходы –  </a:t>
                      </a:r>
                      <a:r>
                        <a:rPr lang="ru-RU" sz="1400" b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4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, не вошедшие в мероприятия по муниципальным программам, в том числе на содержание органов местного самоуправления,</a:t>
                      </a:r>
                      <a:r>
                        <a:rPr lang="ru-RU" sz="14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отдельных муниципальных учреждений, резерв по ЧС и др.</a:t>
                      </a:r>
                      <a:endParaRPr lang="ru-RU" sz="14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563888" y="1484784"/>
            <a:ext cx="216024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Всего расходы </a:t>
            </a:r>
          </a:p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за 2024 год – </a:t>
            </a:r>
          </a:p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684 479,4тыс. рублей</a:t>
            </a:r>
            <a:endParaRPr lang="ru-RU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293096"/>
            <a:ext cx="2952328" cy="127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Расходы по муниципальным программам </a:t>
            </a:r>
          </a:p>
          <a:p>
            <a:pPr algn="ctr"/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на сумму 527 659,0 тыс. рублей, 77,1 % всех расходов</a:t>
            </a:r>
            <a:endParaRPr lang="ru-RU" sz="1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4293096"/>
            <a:ext cx="3024336" cy="127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Непрограммные расходы</a:t>
            </a:r>
          </a:p>
          <a:p>
            <a:pPr algn="ctr"/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156 820,4 тыс. рублей, </a:t>
            </a:r>
          </a:p>
          <a:p>
            <a:pPr algn="ctr"/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22,9 % всех расходов</a:t>
            </a:r>
            <a:endParaRPr lang="ru-RU" sz="1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>
            <a:stCxn id="9" idx="2"/>
          </p:cNvCxnSpPr>
          <p:nvPr/>
        </p:nvCxnSpPr>
        <p:spPr>
          <a:xfrm>
            <a:off x="4644008" y="30689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267744" y="3789040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267744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644008" y="3789040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876256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Исполнение расходов районного бюджета по муниципальным программам, тыс. рублей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980730"/>
          <a:ext cx="8568951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792088"/>
                <a:gridCol w="864096"/>
                <a:gridCol w="864096"/>
                <a:gridCol w="648072"/>
                <a:gridCol w="720080"/>
                <a:gridCol w="2304255"/>
              </a:tblGrid>
              <a:tr h="648070">
                <a:tc>
                  <a:txBody>
                    <a:bodyPr/>
                    <a:lstStyle/>
                    <a:p>
                      <a:pPr algn="ctr"/>
                      <a:endParaRPr lang="ru-RU" sz="1200" b="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 муниципальных программ 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</a:t>
                      </a:r>
                      <a:r>
                        <a:rPr lang="ru-RU" sz="12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Достигнутые показатели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47431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«Сохранение достигнутых показателей повышения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оплаты труда отдельным категориям работников бюджетной сферы»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17 484,8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27 161,1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18 972,0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69,8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108,5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8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а) сохранения уровня заработной платы педагогических работников муниципальных учреждений дополнительного образования детей за 2024 год не ниже 100 % от планируемой средней заработной платы учителей по области на 2024 год;</a:t>
                      </a:r>
                    </a:p>
                    <a:p>
                      <a:r>
                        <a:rPr kumimoji="0" lang="ru-RU" sz="8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б) сохранения уровня заработной платы работников муниципальных учреждений культуры за 2024 год должна составлять 100 % от планируемого среднего дохода от трудовой деятельности по области на 2024 год.</a:t>
                      </a:r>
                      <a:endParaRPr kumimoji="0" lang="ru-RU" sz="800" b="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"Капитальный ремонт общего имущества в многоквартирных домах на территории Александрово-Гайского муниципального района Саратовской области." (в части взносов за муниципальные помещения в многоквартирных домах)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48,2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430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«Проведение работ по оформлению объектов недвижимости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на территории </a:t>
                      </a:r>
                      <a:r>
                        <a:rPr lang="ru-RU" sz="1000" b="0" kern="1200" baseline="0" dirty="0" err="1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Александрово-Гайского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муниципального района»</a:t>
                      </a:r>
                      <a:endParaRPr lang="ru-RU" sz="1000" b="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325,4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874,2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446,2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51,0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137,1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увеличение имущественной части муниципальной казны</a:t>
                      </a:r>
                      <a:b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увеличение доходной части муниципального бюджета за счет дополнительных доходов от продажи объектов недвижимости, движимого имущества, земельных участков, продажи права на заключение договоров аренды объектов недвижимости, движимого имущества, земельных участков;</a:t>
                      </a:r>
                      <a:b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информирование населения о предстоящем предоставлении (о наличии) земельных участков через средства массовой информации;</a:t>
                      </a:r>
                      <a:b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освобождение самовольно занятых земельных участков.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Исполнение расходов районного бюджета по муниципальным программам, тыс. рублей (продолжение)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196752"/>
          <a:ext cx="8568952" cy="5401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2424"/>
                <a:gridCol w="729944"/>
                <a:gridCol w="792088"/>
                <a:gridCol w="720080"/>
                <a:gridCol w="575078"/>
                <a:gridCol w="721066"/>
                <a:gridCol w="2448272"/>
              </a:tblGrid>
              <a:tr h="665922">
                <a:tc>
                  <a:txBody>
                    <a:bodyPr/>
                    <a:lstStyle/>
                    <a:p>
                      <a:pPr algn="ctr"/>
                      <a:endParaRPr lang="ru-RU" sz="1200" b="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 муниципальных программ 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</a:t>
                      </a:r>
                      <a:r>
                        <a:rPr lang="ru-RU" sz="12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2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799106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"Реализация документов территориального планирования на территории Александрово-Гайского муниципального района"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1 300,0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5 114,9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5 114,9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393,5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99106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«Предоставление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земельных участков гражданам, имеющих  трех и более детей, семьи которых признаются многодетными и обеспечение данных земельных участков коммунальной инфраструктурой»</a:t>
                      </a:r>
                      <a:endParaRPr lang="ru-RU" sz="1000" b="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99106"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"Социальная поддержка граждан Александрово-Гайского муниципального района Саратовской области"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328,8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1527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"Развитие образования в Александрово-Гайском муниципальном районе Саратовской области"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388 398,5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428 986,5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416 812,9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97,2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107,3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высокого качества образования в соответствии с запросами населения </a:t>
                      </a:r>
                      <a:r>
                        <a:rPr kumimoji="0"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Александрово-Гайского</a:t>
                      </a: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муниципального района;</a:t>
                      </a:r>
                    </a:p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в системе дошкольного, общего и дополнительного образования равных возможностей для современного качественного образования и позитивной социализации детей;</a:t>
                      </a:r>
                    </a:p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организационных, информационных и научно-методических условий для реализации муниципальной программы, включая руководство в сфере образования, систему оценки качества образования и общественную поддержку</a:t>
                      </a:r>
                      <a:endParaRPr lang="ru-RU" sz="8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Исполнение расходов районного бюджета по муниципальным программам, тыс. рублей (продолжение)</a:t>
            </a:r>
            <a:endParaRPr lang="ru-RU" sz="2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938416"/>
          <a:ext cx="8568951" cy="481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677"/>
                <a:gridCol w="708635"/>
                <a:gridCol w="766813"/>
                <a:gridCol w="745355"/>
                <a:gridCol w="616597"/>
                <a:gridCol w="823563"/>
                <a:gridCol w="2808311"/>
              </a:tblGrid>
              <a:tr h="601461">
                <a:tc>
                  <a:txBody>
                    <a:bodyPr/>
                    <a:lstStyle/>
                    <a:p>
                      <a:pPr algn="ctr"/>
                      <a:endParaRPr lang="ru-RU" sz="1300" b="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Наименование муниципальных программ 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 на 2024 год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Исполнено в 2024 </a:t>
                      </a:r>
                      <a:r>
                        <a:rPr lang="ru-RU" sz="13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652656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"Развитие физической культуры и спорта в Александрово-Гайском муниципальном районе Саратовской области 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16 285,8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16 801,9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14 519,0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86,4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89,2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условий для развития физической культуры и спорта в </a:t>
                      </a:r>
                      <a:r>
                        <a:rPr kumimoji="0"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Александрово-Гайском</a:t>
                      </a: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муниципальном районе</a:t>
                      </a:r>
                      <a:endParaRPr kumimoji="0"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79757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"Развитие транспортной системы Александрово-Гайского муниципального района»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7 707,7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45 693,5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26 633,0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58,3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345,5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сокращение доли автомобильных дорог общего пользования местного значения, не соответствующих нормативным требованиям;</a:t>
                      </a:r>
                    </a:p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сокращение количества дорожно-транспортных происшествий, происходящих по техническим причинам;</a:t>
                      </a:r>
                    </a:p>
                    <a:p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прирост  протяженности сети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дорог</a:t>
                      </a:r>
                    </a:p>
                  </a:txBody>
                  <a:tcPr anchor="ctr"/>
                </a:tc>
              </a:tr>
              <a:tr h="35841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Муниципальная программа "Информационное общество"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1 828,8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1 267,8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1 267,8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100,0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69,3</a:t>
                      </a:r>
                      <a:endParaRPr lang="ru-RU" sz="10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9757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"Развитие культуры Александрово-Гайского муниципального района Саратовской области"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28 580,6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48 842,7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43 893,2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89,9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153,6</a:t>
                      </a:r>
                      <a:endParaRPr lang="ru-RU" sz="10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Сохранение и развитие культурного пространства района</a:t>
                      </a:r>
                    </a:p>
                    <a:p>
                      <a:pPr algn="ctr"/>
                      <a:endParaRPr lang="ru-RU" sz="8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592">
                <a:tc>
                  <a:txBody>
                    <a:bodyPr/>
                    <a:lstStyle/>
                    <a:p>
                      <a:pPr marL="0" algn="r" defTabSz="457200" rtl="0" eaLnBrk="1" latinLnBrk="0" hangingPunct="1"/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462 324,1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574 742,6</a:t>
                      </a:r>
                      <a:endParaRPr lang="ru-RU" sz="1000" b="1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1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527 659,0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91,8</a:t>
                      </a:r>
                      <a:endParaRPr kumimoji="0" lang="ru-RU" sz="10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000" b="1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114,1</a:t>
                      </a:r>
                      <a:endParaRPr kumimoji="0" lang="ru-RU" sz="10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800" b="1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1"/>
            <a:ext cx="8229600" cy="12454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3.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Основные характеристики бюджета 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Александрово-Гайского муниципального района </a:t>
            </a:r>
            <a:r>
              <a:rPr lang="ru-RU" sz="27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/>
            </a:r>
            <a:br>
              <a:rPr lang="ru-RU" sz="27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endParaRPr lang="ru-RU" sz="27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57200" y="1362117"/>
          <a:ext cx="8363274" cy="3624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1224136"/>
                <a:gridCol w="1224136"/>
                <a:gridCol w="1224136"/>
                <a:gridCol w="1296144"/>
                <a:gridCol w="1224138"/>
              </a:tblGrid>
              <a:tr h="815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Показатели</a:t>
                      </a:r>
                      <a:endParaRPr lang="ru-RU" sz="13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Фактическое исполнение за </a:t>
                      </a:r>
                      <a:r>
                        <a:rPr lang="ru-RU" sz="13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2023 </a:t>
                      </a:r>
                      <a:r>
                        <a:rPr lang="ru-RU" sz="1300" b="1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год</a:t>
                      </a:r>
                      <a:endParaRPr lang="ru-RU" sz="13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Плановые показатели </a:t>
                      </a:r>
                      <a:r>
                        <a:rPr lang="ru-RU" sz="13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2024 года</a:t>
                      </a:r>
                      <a:endParaRPr lang="ru-RU" sz="13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Ф</a:t>
                      </a:r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актическ</a:t>
                      </a:r>
                      <a:r>
                        <a:rPr lang="ru-RU" sz="1300" b="1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ое исполнение за 2024 год</a:t>
                      </a:r>
                      <a:endParaRPr lang="ru-RU" sz="130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плану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% исп. к 2023 году</a:t>
                      </a:r>
                      <a:endParaRPr lang="ru-RU" sz="13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5309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Доходы всего</a:t>
                      </a:r>
                      <a:endParaRPr lang="ru-RU" sz="110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599 975,0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775 539,0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688 947,2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88,8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114,8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Налоговые доходы</a:t>
                      </a:r>
                      <a:endParaRPr lang="ru-RU" sz="110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66 364,6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98 829,1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107 388,2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108,7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161,8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Неналоговые </a:t>
                      </a:r>
                      <a:r>
                        <a:rPr lang="ru-RU" sz="14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доходы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7 020,5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96 134,3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9 536,3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9,9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135,8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6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Безвозмездные поступления</a:t>
                      </a:r>
                      <a:endParaRPr lang="ru-RU" sz="110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526 589,9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580 575,6</a:t>
                      </a:r>
                      <a:endParaRPr lang="ru-RU" sz="1200" kern="1200" dirty="0">
                        <a:solidFill>
                          <a:schemeClr val="bg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572 022,7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98,5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108,6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51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Расходы всего</a:t>
                      </a:r>
                      <a:endParaRPr lang="ru-RU" sz="110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604 347,7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750 139,0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684 479,4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91,2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113,2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Дефицит(-); Профицит (+)</a:t>
                      </a:r>
                      <a:endParaRPr lang="ru-RU" sz="110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- 4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372,7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0,00</a:t>
                      </a:r>
                      <a:endParaRPr lang="ru-RU" sz="11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 fontAlgn="ctr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Сведения о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объемах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/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муниципального долга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6712"/>
          <a:ext cx="828092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714"/>
                <a:gridCol w="1039752"/>
                <a:gridCol w="1093212"/>
                <a:gridCol w="941014"/>
                <a:gridCol w="1066482"/>
                <a:gridCol w="1003751"/>
              </a:tblGrid>
              <a:tr h="111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Фактическое исполнение  2023  г.</a:t>
                      </a:r>
                      <a:endParaRPr kumimoji="0" lang="ru-RU" sz="1200" b="1" kern="1200" dirty="0">
                        <a:solidFill>
                          <a:schemeClr val="lt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Оценка на 2024 г.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 на 1 января 2026г.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 на 1 января 2027г.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План на 1 января 2028 г.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56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Объем муниципального долга Александрово-Гайского муниципального района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000, 0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37 400,0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8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Обслуживание муниципального долга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93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Кредиты, полученные от кредитных организаций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0.0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4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Кредиты,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полученные от других бюджетов бюджетной системы РФ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25 400,0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Погашение кредитов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, полученных от других бюджетов бюджетной системы РФ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 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-25 400,0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4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Изменение остатков средств на счетах бюджета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4 372,6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87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Уровень долговой нагрузки (отношение объема муниципального долга района к доходам бюджета муниципального района без учета утвержденного объема безвозмездных поступлений и (или) поступлений налоговых доходов по дополнительным нормативам отчислений), %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16,4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6,1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0,0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551_3aeed595fb2c3671da3fa1fced272abc4b7a3c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07422">
            <a:off x="179858" y="690220"/>
            <a:ext cx="2101835" cy="1675530"/>
          </a:xfrm>
          <a:prstGeom prst="rect">
            <a:avLst/>
          </a:prstGeom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7606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Основные понятия и термины </a:t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836712"/>
            <a:ext cx="6768752" cy="5688631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1400" b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Бюджет – </a:t>
            </a:r>
            <a:r>
              <a:rPr lang="ru-RU" sz="1400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форма образования и расходования денежных средств, предназначенных 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для финансового обеспечения задач и функций </a:t>
            </a:r>
            <a:r>
              <a:rPr lang="ru-RU" sz="1400" i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государства </a:t>
            </a:r>
            <a:r>
              <a:rPr lang="ru-RU" sz="1400" i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и местного самоуправления.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400" b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Б</a:t>
            </a:r>
            <a:r>
              <a:rPr lang="ru-RU" sz="1400" b="1" i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юд</a:t>
            </a:r>
            <a:r>
              <a:rPr lang="ru-RU" sz="1400" b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жетная  политика</a:t>
            </a:r>
            <a:r>
              <a:rPr lang="ru-RU" sz="1400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b="1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 </a:t>
            </a:r>
            <a:r>
              <a:rPr lang="ru-RU" sz="1400" dirty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совокупность принимаемых решений, осуществляемых органами законодательной (представительной) и исполнительной власти мер, связанных с определением основных направлений развития бюджетных отношений и выработкой конкретных путей их использования в интересах граждан, общества и государства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Доходы бюджета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поступающие в бюджет денежные средства, за исключением средств, являющихся в соответствии с Бюджетным кодексом Российской Федерации источниками финансирования дефицита бюджета. </a:t>
            </a:r>
          </a:p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5537" y="3356992"/>
          <a:ext cx="8496944" cy="3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Доходы  бюджета Александрово-Гайского муниципального района</a:t>
                      </a:r>
                      <a:endParaRPr lang="ru-RU" sz="1400" dirty="0">
                        <a:solidFill>
                          <a:schemeClr val="bg1"/>
                        </a:solidFill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>
            <a:off x="4499992" y="3717032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95536" y="4005064"/>
          <a:ext cx="8496944" cy="2520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1356"/>
                <a:gridCol w="2841356"/>
                <a:gridCol w="2814232"/>
              </a:tblGrid>
              <a:tr h="2520279">
                <a:tc>
                  <a:txBody>
                    <a:bodyPr/>
                    <a:lstStyle/>
                    <a:p>
                      <a:pPr algn="l"/>
                      <a:r>
                        <a:rPr lang="ru-RU" sz="1300" u="sng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Налоговые доходы :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налог на доходы физических</a:t>
                      </a: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 лиц;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 акцизы по подакцизным товарам;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единый сельскохозяйственный налог;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Единый налог на вмененный доход для отдельных видов деятельности;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-Транспортный налог;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- государственная пошлина.</a:t>
                      </a:r>
                      <a:endParaRPr lang="ru-RU" sz="1300" dirty="0">
                        <a:solidFill>
                          <a:schemeClr val="bg1"/>
                        </a:solidFill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u="sng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Неналоговые доходы: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доходы от использования муниципального имущества;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доходы от оказания платных услуг и компенсации затрат государства;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плата за негативное воздействие на окружающую среду;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доходы от продажи материальных и нематериальных активов;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штрафы, санкции, возмещение ущерба;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- прочие неналоговые доходы.</a:t>
                      </a:r>
                      <a:endParaRPr lang="ru-RU" sz="1300" dirty="0">
                        <a:solidFill>
                          <a:schemeClr val="bg1"/>
                        </a:solidFill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i="0" u="sng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Безвозмездные поступления: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- дотации;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субсидии;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субвенции;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  <a:latin typeface="PT Astra Serif" pitchFamily="18" charset="-52"/>
                          <a:ea typeface="PT Astra Serif" pitchFamily="18" charset="-52"/>
                        </a:rPr>
                        <a:t>иные межбюджетные трансферты.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908720"/>
          <a:ext cx="835292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2928"/>
              </a:tblGrid>
              <a:tr h="576064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Разработчиком презентации «Бюджет для граждан» является Финансовое управление администрации Александрово-Гайского муниципального района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624" y="2060848"/>
          <a:ext cx="6984776" cy="255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2388"/>
                <a:gridCol w="3492388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Контактная информация</a:t>
                      </a: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Начальник</a:t>
                      </a: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 Финансового управления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Кравченко Татьяна Николаевна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Адрес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413370, Саратовская область, </a:t>
                      </a:r>
                      <a:r>
                        <a:rPr lang="ru-RU" sz="1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Александрово-гайский</a:t>
                      </a:r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 район, с. Александров Гай, </a:t>
                      </a:r>
                      <a:r>
                        <a:rPr lang="ru-RU" sz="16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ул</a:t>
                      </a:r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 Красного Бойца 50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Телефон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8 (845-78)</a:t>
                      </a: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 2-21-71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Адрес электронной почты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</a:rPr>
                        <a:t>algai_fin@mail.ru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1340768"/>
            <a:ext cx="67687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СПАСИБО ЗА ВНИМАНИЕ</a:t>
            </a:r>
            <a:endParaRPr lang="ru-RU" b="1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57948_1479465970-1-1024x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92906">
            <a:off x="328585" y="2410957"/>
            <a:ext cx="2824096" cy="223725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342598" y="194707"/>
            <a:ext cx="85498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Расходы бюджета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выплачиваемые из бюджета денежные средства, за исключением средств, являющихся в соответствии с Бюджетным кодексом Российской Федерации источниками финансирования дефицита бюджета.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131840" y="1124745"/>
          <a:ext cx="5760640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PT Astra Serif" pitchFamily="18" charset="-52"/>
                          <a:ea typeface="PT Astra Serif" pitchFamily="18" charset="-52"/>
                        </a:rPr>
                        <a:t>Расходы бюджета Александрово-Гайского муниципального района</a:t>
                      </a:r>
                      <a:endParaRPr lang="ru-RU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355976" y="1988840"/>
          <a:ext cx="4536504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Общегосударственные вопросы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355976" y="2354600"/>
          <a:ext cx="4536504" cy="423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42342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Национальная</a:t>
                      </a:r>
                      <a:r>
                        <a:rPr lang="ru-RU" sz="1600" baseline="0" dirty="0" smtClean="0">
                          <a:latin typeface="PT Astra Serif" pitchFamily="18" charset="-52"/>
                          <a:ea typeface="PT Astra Serif" pitchFamily="18" charset="-52"/>
                        </a:rPr>
                        <a:t> экономика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355976" y="2778028"/>
          <a:ext cx="4536504" cy="36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6866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Коммунальное</a:t>
                      </a:r>
                      <a:r>
                        <a:rPr lang="ru-RU" sz="1600" baseline="0" dirty="0" smtClean="0">
                          <a:latin typeface="PT Astra Serif" pitchFamily="18" charset="-52"/>
                          <a:ea typeface="PT Astra Serif" pitchFamily="18" charset="-52"/>
                        </a:rPr>
                        <a:t> хозяйство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355976" y="3146688"/>
          <a:ext cx="4536504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Образование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355976" y="351244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Культура, кинематография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355976" y="388328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Социальная политика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355976" y="425412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Физическая культура</a:t>
                      </a:r>
                      <a:r>
                        <a:rPr lang="ru-RU" sz="1600" baseline="0" dirty="0" smtClean="0">
                          <a:latin typeface="PT Astra Serif" pitchFamily="18" charset="-52"/>
                          <a:ea typeface="PT Astra Serif" pitchFamily="18" charset="-52"/>
                        </a:rPr>
                        <a:t> и спорт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4355976" y="462496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Средства массовой информации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355976" y="499580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Обслуживание государственного долга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4355976" y="5366648"/>
          <a:ext cx="45365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PT Astra Serif" pitchFamily="18" charset="-52"/>
                          <a:ea typeface="PT Astra Serif" pitchFamily="18" charset="-52"/>
                        </a:rPr>
                        <a:t>Межбюджетные трансферты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57" name="Прямая соединительная линия 56"/>
          <p:cNvCxnSpPr/>
          <p:nvPr/>
        </p:nvCxnSpPr>
        <p:spPr>
          <a:xfrm>
            <a:off x="3419872" y="1772817"/>
            <a:ext cx="0" cy="38164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3419872" y="5589240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3419872" y="5157192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3419872" y="4797152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3419872" y="4437112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3419872" y="4077072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3419872" y="3645024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3419872" y="3284984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3419872" y="2924944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3419872" y="259514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3419872" y="2492896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3419872" y="2132856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688631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250360"/>
            <a:ext cx="86409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Дефицит бюджета –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превышение расходов бюджета над его доходами.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Профицит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бюджета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превышение доходов бюджета над его расходами.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Межбюджетные отношения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Межбюджетные трансферты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средства, предоставляемые одним бюджетом бюджетной системы Российской Федерации другому бюджету бюджетной системы Российской Федерации. 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15616" y="1767840"/>
          <a:ext cx="741682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PT Astra Serif" pitchFamily="18" charset="-52"/>
                          <a:ea typeface="PT Astra Serif" pitchFamily="18" charset="-52"/>
                        </a:rPr>
                        <a:t>Межбюджетные трансферты</a:t>
                      </a:r>
                      <a:r>
                        <a:rPr lang="ru-RU" baseline="0" dirty="0" smtClean="0">
                          <a:latin typeface="PT Astra Serif" pitchFamily="18" charset="-52"/>
                          <a:ea typeface="PT Astra Serif" pitchFamily="18" charset="-52"/>
                        </a:rPr>
                        <a:t> – средства, предоставляемые одним бюджетом другому бюджету</a:t>
                      </a:r>
                      <a:endParaRPr lang="ru-RU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1520" y="2708920"/>
          <a:ext cx="2088232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3322320">
                <a:tc>
                  <a:txBody>
                    <a:bodyPr/>
                    <a:lstStyle/>
                    <a:p>
                      <a:pPr algn="ctr"/>
                      <a:r>
                        <a:rPr lang="ru-RU" sz="1600" i="1" u="sng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Дотации</a:t>
                      </a:r>
                      <a:r>
                        <a:rPr lang="ru-RU" sz="1400" i="1" u="sng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– межбюджетные трансферты, предоставляемые на безвозмездной и безвозвратной основе без установления направлений их использования </a:t>
                      </a:r>
                      <a:endParaRPr lang="ru-RU" sz="14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483768" y="2708920"/>
          <a:ext cx="2016224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sz="1600" i="1" u="sng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Субсидии </a:t>
                      </a:r>
                      <a:r>
                        <a:rPr lang="ru-RU" sz="1600" b="0" i="0" u="none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межбюджетные трансферты, предоставляемые</a:t>
                      </a:r>
                      <a:r>
                        <a:rPr lang="ru-RU" sz="1400" b="0" i="0" u="none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бюджетам в целях софинансирование расходных обязательств, возникающих при выполнении полномочий органов государственной власти (устанавливаются направления и условия использования)</a:t>
                      </a:r>
                      <a:endParaRPr lang="ru-RU" sz="1600" i="1" u="sng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16016" y="2708920"/>
          <a:ext cx="2088232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</a:tblGrid>
              <a:tr h="3312368">
                <a:tc>
                  <a:txBody>
                    <a:bodyPr/>
                    <a:lstStyle/>
                    <a:p>
                      <a:pPr algn="ctr"/>
                      <a:r>
                        <a:rPr lang="ru-RU" i="1" u="sng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Субвенции - </a:t>
                      </a:r>
                      <a:r>
                        <a:rPr lang="ru-RU" sz="1400" b="0" i="0" u="none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межбюджетные трансферты, предоставляемые бюджетам в целях финансового обеспечения расходных обязательств, возникающих при выполнении переданных в установленном порядке полномочий (устанавливаются направления и условия использования)</a:t>
                      </a:r>
                      <a:endParaRPr lang="ru-RU" i="1" u="sng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948264" y="2708920"/>
          <a:ext cx="1944216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3312368">
                <a:tc>
                  <a:txBody>
                    <a:bodyPr/>
                    <a:lstStyle/>
                    <a:p>
                      <a:pPr algn="ctr"/>
                      <a:r>
                        <a:rPr lang="ru-RU" sz="1600" i="1" u="sng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Иные межбюджетные трансферты </a:t>
                      </a:r>
                      <a:r>
                        <a:rPr lang="ru-RU" dirty="0" smtClean="0">
                          <a:latin typeface="PT Astra Serif" pitchFamily="18" charset="-52"/>
                          <a:ea typeface="PT Astra Serif" pitchFamily="18" charset="-52"/>
                        </a:rPr>
                        <a:t>- </a:t>
                      </a:r>
                      <a:r>
                        <a:rPr lang="ru-RU" sz="14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предоставляются в случаях и порядке предусмотренных законами</a:t>
                      </a:r>
                      <a:r>
                        <a:rPr lang="ru-RU" sz="14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субъекта РФ и принимаемыми в соответствии с ними иными нормативными правовыми актами органов государственной власти субъектов РФ</a:t>
                      </a:r>
                      <a:endParaRPr lang="ru-RU" b="0" dirty="0">
                        <a:latin typeface="PT Astra Serif" pitchFamily="18" charset="-52"/>
                        <a:ea typeface="PT Astra Serif" pitchFamily="18" charset="-52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 flipH="1">
            <a:off x="1475656" y="2407920"/>
            <a:ext cx="3240360" cy="30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4211960" y="2407920"/>
            <a:ext cx="504056" cy="30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716016" y="2407920"/>
            <a:ext cx="2808312" cy="30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16016" y="2407920"/>
            <a:ext cx="504056" cy="30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688631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278975"/>
            <a:ext cx="86409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42000" algn="just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Текущий финансовый год 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 </a:t>
            </a:r>
            <a:r>
              <a:rPr lang="ru-RU" sz="1400" dirty="0" err="1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год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indent="342000" algn="just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год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, следующий за текущим финансовым годом.</a:t>
            </a:r>
          </a:p>
          <a:p>
            <a:pPr indent="342000" algn="just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два финансовых года, следующие за очередным финансовым годом.</a:t>
            </a:r>
          </a:p>
          <a:p>
            <a:pPr indent="342000" algn="just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Отчетный финансовый год –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год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, предшествующий текущему финансовому году. </a:t>
            </a:r>
          </a:p>
          <a:p>
            <a:pPr indent="342000" algn="just"/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Публичные слушания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–</a:t>
            </a:r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форма реализации прав населения муниципального образования (общественности) на участие в процессе принятия решений органами местного самоуправления посредством проведения собрания для публичного обсуждения проектов нормативных правовых актов муниципального образования и других общественно значимых вопросов.  </a:t>
            </a:r>
          </a:p>
          <a:p>
            <a:pPr marL="0" marR="0" lvl="0" indent="342000" algn="just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Sbalansirovannyj-byudzhet-1024x5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852936"/>
            <a:ext cx="5832648" cy="290053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D73B7-9998-4402-BDD1-87C345FC69DB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Основные показатели социально-экономического развития</a:t>
            </a:r>
            <a:r>
              <a:rPr lang="ru-RU" sz="2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/>
            </a:r>
            <a:br>
              <a:rPr lang="ru-RU" sz="2400" b="1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endParaRPr lang="ru-RU" sz="2400" b="1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" y="620690"/>
            <a:ext cx="8507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400" dirty="0" smtClean="0"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Основные показатели социально-экономического развития экономики Александрово-Гайского муниципального района в соответствии с прогнозом социально-экономического развития на 2024 год и плановый период 2025 и 2026 годы являются основой для формирования местного бюджета. </a:t>
            </a:r>
            <a:endParaRPr lang="ru-RU" sz="1400" dirty="0"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57200" y="1628800"/>
          <a:ext cx="8363275" cy="4817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1224136"/>
                <a:gridCol w="1224136"/>
                <a:gridCol w="1224136"/>
                <a:gridCol w="1296144"/>
                <a:gridCol w="1224139"/>
              </a:tblGrid>
              <a:tr h="351071">
                <a:tc row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показатели социально-экономического развития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079"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2022 г. (факт)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2023 г. (план)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2024 г. (прогноз)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2025 г. (прогноз)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2026 г. (прогноз)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21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Численность населения района,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14 799,0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14 589,0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14 589,0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14 589,0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14 589,0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76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Индекс потребительских цен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106,9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116,1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104,6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103,9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08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Уровень безработицы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1,2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1,1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1,1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1,1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1,1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08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Прожиточный минимум,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9 844,0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10 629,0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11 468,0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11 468,0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11 468,0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1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Средний размер заработной платы по району,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37 431,0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41 960,0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46 114,0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50 126,0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53 384,0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1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Средняя заработная плата по  бюджетным учреждениям района,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36 710,0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41 410,0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45 535,0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49 496,0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52 713,0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Средний размер трудовой пенсии по району,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12 786,0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13 487,0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14 228,0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14 982,0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96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15</a:t>
                      </a:r>
                      <a:r>
                        <a:rPr lang="ru-RU" sz="12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731,0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Объем муниципального долга, тыс.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12 000,0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12 000,0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lang="ru-RU" sz="1200" baseline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lang="ru-RU" sz="12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12</a:t>
                      </a:r>
                      <a:r>
                        <a:rPr lang="ru-RU" sz="12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 000,0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Бюджетная обеспеченность на 1 жителя,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41 826,0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37 609,8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30 319,5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26 814,8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PT Astra Serif" pitchFamily="18" charset="-52"/>
                          <a:ea typeface="PT Astra Serif" pitchFamily="18" charset="-52"/>
                          <a:cs typeface="Times New Roman"/>
                        </a:rPr>
                        <a:t>27 068,6</a:t>
                      </a:r>
                      <a:endParaRPr lang="ru-RU" sz="1200" dirty="0">
                        <a:latin typeface="PT Astra Serif" pitchFamily="18" charset="-52"/>
                        <a:ea typeface="PT Astra Serif" pitchFamily="18" charset="-5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052" y="1052736"/>
            <a:ext cx="8568952" cy="5688631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31640" y="732696"/>
          <a:ext cx="607233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233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cap="none" spc="30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Что такое отчет об исполнении районного </a:t>
                      </a:r>
                      <a:r>
                        <a:rPr lang="ru-RU" cap="none" spc="30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бюджета?</a:t>
                      </a:r>
                      <a:endParaRPr lang="ru-RU" b="1" i="1" cap="none" spc="300" baseline="0" dirty="0">
                        <a:ln w="11430" cmpd="sng">
                          <a:solidFill>
                            <a:schemeClr val="accent1">
                              <a:tint val="10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83000"/>
                                <a:shade val="100000"/>
                                <a:satMod val="200000"/>
                              </a:schemeClr>
                            </a:gs>
                            <a:gs pos="75000">
                              <a:schemeClr val="accent1">
                                <a:tint val="100000"/>
                                <a:shade val="50000"/>
                                <a:satMod val="15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45500">
                            <a:schemeClr val="accent1">
                              <a:satMod val="220000"/>
                              <a:alpha val="35000"/>
                            </a:schemeClr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99592" y="1844824"/>
          <a:ext cx="6912768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2768"/>
              </a:tblGrid>
              <a:tr h="3456384">
                <a:tc>
                  <a:txBody>
                    <a:bodyPr/>
                    <a:lstStyle/>
                    <a:p>
                      <a:pPr algn="just">
                        <a:lnSpc>
                          <a:spcPts val="1680"/>
                        </a:lnSpc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latin typeface="PT Astra Serif" pitchFamily="18" charset="-52"/>
                          <a:ea typeface="PT Astra Serif" pitchFamily="18" charset="-52"/>
                        </a:rPr>
                        <a:t> </a:t>
                      </a:r>
                      <a:r>
                        <a:rPr lang="ru-RU" sz="140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Отчет об исполнении бюджета содержит данные об исполнении бюджета по доходам, расходам, источникам финансирования</a:t>
                      </a:r>
                      <a:r>
                        <a:rPr lang="ru-RU" sz="14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дефицита в соответствии с бюджетной классификацией Российской Федерации.</a:t>
                      </a:r>
                    </a:p>
                    <a:p>
                      <a:pPr algn="just">
                        <a:lnSpc>
                          <a:spcPts val="1680"/>
                        </a:lnSpc>
                        <a:buFont typeface="Wingdings" pitchFamily="2" charset="2"/>
                        <a:buChar char="Ø"/>
                      </a:pPr>
                      <a:endParaRPr lang="ru-RU" sz="1400" baseline="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680"/>
                        </a:lnSpc>
                        <a:buFont typeface="Wingdings" pitchFamily="2" charset="2"/>
                        <a:buChar char="Ø"/>
                      </a:pPr>
                      <a:r>
                        <a:rPr lang="ru-RU" sz="14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Годовой отчет об исполнении бюджета Александрово-Гайского муниципального района рассматривается и утверждается Муниципальным Собранием Александрово-Гайского муниципального района Саратовской области.</a:t>
                      </a:r>
                    </a:p>
                    <a:p>
                      <a:pPr algn="just">
                        <a:lnSpc>
                          <a:spcPts val="1680"/>
                        </a:lnSpc>
                        <a:buFont typeface="Wingdings" pitchFamily="2" charset="2"/>
                        <a:buChar char="Ø"/>
                      </a:pPr>
                      <a:endParaRPr lang="ru-RU" sz="1400" baseline="0" dirty="0" smtClean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680"/>
                        </a:lnSpc>
                        <a:buFont typeface="Wingdings" pitchFamily="2" charset="2"/>
                        <a:buChar char="Ø"/>
                      </a:pPr>
                      <a:r>
                        <a:rPr lang="ru-RU" sz="140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В отчете об исполнении бюджета Александрово-Гайского муниципального района Саратовской области указывается сколько и каких доходов поступило в бюджет за год и куда эти денежные средства были израсходованы.</a:t>
                      </a:r>
                      <a:endParaRPr lang="ru-RU" sz="14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29698" name="AutoShape 2" descr="https://www.clusterseven.com/wp-content/uploads/2018/02/Spreadsheet-ris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1. Доходы бюджета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Александрово-Гайского муниципального района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31640" y="1124744"/>
          <a:ext cx="6480720" cy="7920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4807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Основные нормативные акты, влияющие на поступление доходов в 2023 -2024 гг.</a:t>
                      </a:r>
                      <a:endParaRPr lang="ru-RU" sz="160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31032" y="2492896"/>
          <a:ext cx="8389440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440"/>
              </a:tblGrid>
              <a:tr h="4032448">
                <a:tc>
                  <a:txBody>
                    <a:bodyPr/>
                    <a:lstStyle/>
                    <a:p>
                      <a:pPr indent="180000" algn="just"/>
                      <a:r>
                        <a:rPr lang="ru-RU" sz="1100" b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В  основу прогноза социально- экономического развития Александрово-Гайского</a:t>
                      </a: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муниципального района и бюджета  района положен базовый сценарий развития экономики  на предстоящий среднесрочный период: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Закон Саратовской области № 206-ЗСО от 25.11.2013 года «О дифференцированных нормативах отчислений в бюджеты муниципальных образований области от акцизов на автомобильный и прямогонный бензин, дизельное топливо, моторные масла для дизельных и (или) карбюраторных (</a:t>
                      </a:r>
                      <a:r>
                        <a:rPr lang="ru-RU" sz="1100" b="0" baseline="0" dirty="0" err="1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инжекторных</a:t>
                      </a: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) двигателей, производимые на территории Российской Федерации» с изменениями. Планируемые поступления – 25,6 млн. рублей (в 2019 г. – 25,6 млн. рублей, в 2020 г. – 25,6 млн. рублей) являются источниками формирования муниципального дорожного фонда;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Приказ Федеральной антимонопольной службы № 67 от 10.02.2010 г.ода «О порядке проведения конкурсов или аукционов на право заключения договоров аренды, договоров безвозмездного пользования, договоров доверительного управления имуществом, иных договоров, предусматривающих переход прав в отношении государственного или муниципального имущества, и перечне видов имущества, в отношении которого заключение указанных договоров может осуществляться путем проведения торгов в форме конкурса»;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Федеральный закон № 178-ФЗ от 21.12.2001 года «О приватизации государственного и муниципального имущества» с изменениями;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Постановление администрации Александрово-Гайского муниципального района Саратовской области № 536 от 07.12.2015 года «Об утверждении Правил определения размера платы по соглашению об установлении сервитута в отношении земельных участков, находящихся в муниципальной собственности Александрово-Гайского муниципального района Саратовской области»;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Постановление администрации Александрово-Гайского муниципального района Саратовской области № 535 от 07.12.2015 года «Об утверждении Положения о порядке определения цены земельного участка при заключении договора аренды земельного участка, находящегося в муниципальной собственности»;</a:t>
                      </a:r>
                    </a:p>
                    <a:p>
                      <a:pPr indent="180000" algn="just">
                        <a:buFont typeface="Wingdings" pitchFamily="2" charset="2"/>
                        <a:buChar char="v"/>
                      </a:pPr>
                      <a:r>
                        <a:rPr lang="ru-RU" sz="1100" b="0" baseline="0" dirty="0" smtClean="0">
                          <a:latin typeface="PT Astra Serif" pitchFamily="18" charset="-52"/>
                          <a:ea typeface="PT Astra Serif" pitchFamily="18" charset="-52"/>
                          <a:cs typeface="Times New Roman" pitchFamily="18" charset="0"/>
                        </a:rPr>
                        <a:t> Постановление администрации Александрово-Гайского муниципального района Саратовской области № 534 от 07.12.2015 года «Об утверждении Положения о порядке определения цены земельного участка при заключении договора купли - продажи земельного участка, находящегося в муниципальной собственности, без проведения торгов».</a:t>
                      </a:r>
                      <a:endParaRPr lang="ru-RU" sz="1100" b="0" dirty="0">
                        <a:latin typeface="PT Astra Serif" pitchFamily="18" charset="-52"/>
                        <a:ea typeface="PT Astra Serif" pitchFamily="18" charset="-52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4454276" y="191683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35721</TotalTime>
  <Words>3732</Words>
  <Application>Microsoft Office PowerPoint</Application>
  <PresentationFormat>Экран (4:3)</PresentationFormat>
  <Paragraphs>967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Слайд 1</vt:lpstr>
      <vt:lpstr>Слайд 2</vt:lpstr>
      <vt:lpstr>                      Основные понятия и термины    </vt:lpstr>
      <vt:lpstr>Слайд 4</vt:lpstr>
      <vt:lpstr>Слайд 5</vt:lpstr>
      <vt:lpstr>Слайд 6</vt:lpstr>
      <vt:lpstr> Основные показатели социально-экономического развития </vt:lpstr>
      <vt:lpstr>Слайд 8</vt:lpstr>
      <vt:lpstr>1. Доходы бюджета Александрово-Гайского муниципального района</vt:lpstr>
      <vt:lpstr> </vt:lpstr>
      <vt:lpstr>Слайд 11</vt:lpstr>
      <vt:lpstr>    Налоговые доходы    </vt:lpstr>
      <vt:lpstr>Слайд 13</vt:lpstr>
      <vt:lpstr>    Неналоговые доходы    </vt:lpstr>
      <vt:lpstr>Слайд 15</vt:lpstr>
      <vt:lpstr> </vt:lpstr>
      <vt:lpstr>Слайд 17</vt:lpstr>
      <vt:lpstr>Слайд 18</vt:lpstr>
      <vt:lpstr>2. Сведения о расходах районного бюджета по разделам и подразделам бюджетной классификации за 2024 год,  тыс. рублей </vt:lpstr>
      <vt:lpstr> Сведения о расходах районного бюджета по разделам и подразделам бюджетной классификации за 2024 год,  тыс. рублей (продолжение)</vt:lpstr>
      <vt:lpstr> Сведения о расходах районного бюджета по разделам и подразделам бюджетной классификации за 2024 год,  тыс. рублей (продолжение)</vt:lpstr>
      <vt:lpstr> Сведения о расходах районного бюджета по разделам и подразделам бюджетной классификации за 2024 год,  тыс. рублей (продолжение)</vt:lpstr>
      <vt:lpstr>Исполнение по расходам Александрово-Гайского муниципального района за 2022 – 2024 годы тыс. рублей</vt:lpstr>
      <vt:lpstr> </vt:lpstr>
      <vt:lpstr> Исполнение расходов районного бюджета по муниципальным программам, тыс. рублей</vt:lpstr>
      <vt:lpstr> Исполнение расходов районного бюджета по муниципальным программам, тыс. рублей (продолжение)</vt:lpstr>
      <vt:lpstr> Исполнение расходов районного бюджета по муниципальным программам, тыс. рублей (продолжение)</vt:lpstr>
      <vt:lpstr> 3. Основные характеристики бюджета  Александрово-Гайского муниципального района  </vt:lpstr>
      <vt:lpstr>Сведения о объемах  муниципального долга</vt:lpstr>
      <vt:lpstr>Слайд 30</vt:lpstr>
      <vt:lpstr>Слайд 31</vt:lpstr>
    </vt:vector>
  </TitlesOfParts>
  <Company>ФУ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2300</cp:revision>
  <dcterms:created xsi:type="dcterms:W3CDTF">2018-12-07T05:21:15Z</dcterms:created>
  <dcterms:modified xsi:type="dcterms:W3CDTF">2025-03-19T11:38:56Z</dcterms:modified>
</cp:coreProperties>
</file>